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varScale="1">
        <p:scale>
          <a:sx n="70" d="100"/>
          <a:sy n="70" d="100"/>
        </p:scale>
        <p:origin x="1728" y="60"/>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10/15/2024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10/15/2024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10/15/2024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10/15/2024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400" b="1" dirty="0">
                <a:solidFill>
                  <a:srgbClr val="0070C0"/>
                </a:solidFill>
                <a:latin typeface="Helvetica "/>
              </a:rPr>
              <a:t>A Significantly </a:t>
            </a:r>
            <a:r>
              <a:rPr lang="en-GB" sz="1400" b="1" dirty="0">
                <a:solidFill>
                  <a:srgbClr val="0070C0"/>
                </a:solidFill>
                <a:latin typeface="Helvetica "/>
                <a:cs typeface="Helvetica" panose="020B0604020202020204" pitchFamily="34" charset="0"/>
              </a:rPr>
              <a:t>Extended</a:t>
            </a:r>
            <a:r>
              <a:rPr lang="en-GB" sz="1400" b="1" dirty="0">
                <a:solidFill>
                  <a:srgbClr val="0070C0"/>
                </a:solidFill>
                <a:latin typeface="Helvetica "/>
              </a:rPr>
              <a:t> Older Style Detached House With Estuary Views Enjoying A Convenient Location Close To Amenities And Town Centre</a:t>
            </a:r>
            <a:endParaRPr lang="en-GB" sz="1200" b="1" dirty="0">
              <a:solidFill>
                <a:srgbClr val="0070C0"/>
              </a:solidFill>
              <a:latin typeface="Helvetica" panose="020B0604020202020204" pitchFamily="34" charset="0"/>
              <a:cs typeface="Helvetica" panose="020B0604020202020204" pitchFamily="34" charset="0"/>
            </a:endParaRPr>
          </a:p>
          <a:p>
            <a:pPr algn="ctr">
              <a:lnSpc>
                <a:spcPct val="127000"/>
              </a:lnSpc>
            </a:pPr>
            <a:r>
              <a:rPr lang="en-GB" sz="1100" dirty="0">
                <a:effectLst/>
                <a:latin typeface="Helvetica" panose="020B0604020202020204" pitchFamily="34" charset="0"/>
                <a:ea typeface="Times New Roman" panose="02020603050405020304" pitchFamily="18" charset="0"/>
                <a:cs typeface="HelveticaNeueLT-Roman"/>
              </a:rPr>
              <a:t>Entrance Porch And Reception Hall • </a:t>
            </a:r>
            <a:r>
              <a:rPr lang="en-GB" sz="1100" dirty="0">
                <a:latin typeface="Helvetica" panose="020B0604020202020204" pitchFamily="34" charset="0"/>
                <a:ea typeface="Times New Roman" panose="02020603050405020304" pitchFamily="18" charset="0"/>
                <a:cs typeface="HelveticaNeueLT-Roman"/>
              </a:rPr>
              <a:t>Ground Floor Cloakroom/WC </a:t>
            </a:r>
            <a:r>
              <a:rPr lang="en-GB" sz="1100" dirty="0">
                <a:effectLst/>
                <a:latin typeface="Helvetica" panose="020B0604020202020204" pitchFamily="34" charset="0"/>
                <a:ea typeface="Times New Roman" panose="02020603050405020304" pitchFamily="18" charset="0"/>
                <a:cs typeface="HelveticaNeueLT-Roman"/>
              </a:rPr>
              <a:t>•</a:t>
            </a:r>
            <a:r>
              <a:rPr lang="en-GB" sz="1100" dirty="0">
                <a:latin typeface="Helvetica" panose="020B0604020202020204" pitchFamily="34" charset="0"/>
                <a:ea typeface="Times New Roman" panose="02020603050405020304" pitchFamily="18" charset="0"/>
                <a:cs typeface="HelveticaNeueLT-Roman"/>
              </a:rPr>
              <a:t> </a:t>
            </a:r>
          </a:p>
          <a:p>
            <a:pPr algn="ctr">
              <a:lnSpc>
                <a:spcPct val="127000"/>
              </a:lnSpc>
            </a:pPr>
            <a:r>
              <a:rPr lang="en-GB" sz="1100" dirty="0">
                <a:effectLst/>
                <a:latin typeface="Helvetica" panose="020B0604020202020204" pitchFamily="34" charset="0"/>
                <a:ea typeface="Times New Roman" panose="02020603050405020304" pitchFamily="18" charset="0"/>
                <a:cs typeface="HelveticaNeueLT-Roman"/>
              </a:rPr>
              <a:t>Dining Room Opening Through To Kitchen • Spacious Lounge • </a:t>
            </a:r>
          </a:p>
          <a:p>
            <a:pPr algn="ctr">
              <a:lnSpc>
                <a:spcPct val="127000"/>
              </a:lnSpc>
            </a:pPr>
            <a:r>
              <a:rPr lang="en-GB" sz="1100" dirty="0">
                <a:effectLst/>
                <a:latin typeface="Helvetica" panose="020B0604020202020204" pitchFamily="34" charset="0"/>
                <a:ea typeface="Times New Roman" panose="02020603050405020304" pitchFamily="18" charset="0"/>
                <a:cs typeface="HelveticaNeueLT-Roman"/>
              </a:rPr>
              <a:t>Three First Floor Bedrooms • Spacious Bathroom/WC •</a:t>
            </a:r>
            <a:endParaRPr lang="en-GB" sz="1100" dirty="0">
              <a:effectLst/>
              <a:latin typeface="Times New Roman" panose="02020603050405020304" pitchFamily="18" charset="0"/>
              <a:ea typeface="Times New Roman" panose="02020603050405020304" pitchFamily="18" charset="0"/>
            </a:endParaRPr>
          </a:p>
          <a:p>
            <a:pPr algn="ctr">
              <a:lnSpc>
                <a:spcPct val="127000"/>
              </a:lnSpc>
            </a:pPr>
            <a:r>
              <a:rPr lang="en-GB" sz="1100" dirty="0">
                <a:effectLst/>
                <a:latin typeface="Helvetica" panose="020B0604020202020204" pitchFamily="34" charset="0"/>
                <a:ea typeface="Times New Roman" panose="02020603050405020304" pitchFamily="18" charset="0"/>
                <a:cs typeface="HelveticaNeueLT-Roman"/>
              </a:rPr>
              <a:t>Large Second Floor Bedroom Four &amp; En-Suite Wet room/WC • </a:t>
            </a:r>
          </a:p>
          <a:p>
            <a:pPr algn="ctr">
              <a:lnSpc>
                <a:spcPct val="127000"/>
              </a:lnSpc>
            </a:pPr>
            <a:r>
              <a:rPr lang="en-GB" sz="1100" dirty="0">
                <a:effectLst/>
                <a:latin typeface="Helvetica" panose="020B0604020202020204" pitchFamily="34" charset="0"/>
                <a:ea typeface="Times New Roman" panose="02020603050405020304" pitchFamily="18" charset="0"/>
                <a:cs typeface="HelveticaNeueLT-Roman"/>
              </a:rPr>
              <a:t>Ample Off-Road Parking, Gardens And Garage •</a:t>
            </a:r>
          </a:p>
          <a:p>
            <a:pPr algn="ctr">
              <a:lnSpc>
                <a:spcPct val="127000"/>
              </a:lnSpc>
            </a:pPr>
            <a:r>
              <a:rPr lang="en-GB" sz="1100" dirty="0">
                <a:effectLst/>
                <a:latin typeface="Helvetica" panose="020B0604020202020204" pitchFamily="34" charset="0"/>
                <a:ea typeface="Times New Roman" panose="02020603050405020304" pitchFamily="18" charset="0"/>
                <a:cs typeface="HelveticaNeueLT-Roman"/>
              </a:rPr>
              <a:t>Close To Amenities And Town Centre • Viewing Recommended •</a:t>
            </a:r>
            <a:endParaRPr lang="en-GB" sz="1100" dirty="0">
              <a:effectLst/>
              <a:latin typeface="Times New Roman" panose="02020603050405020304" pitchFamily="18" charset="0"/>
              <a:ea typeface="Times New Roman" panose="02020603050405020304" pitchFamily="18" charset="0"/>
            </a:endParaRPr>
          </a:p>
          <a:p>
            <a:pPr algn="ctr">
              <a:lnSpc>
                <a:spcPct val="127000"/>
              </a:lnSpc>
            </a:pPr>
            <a:r>
              <a:rPr lang="en-GB" sz="1100" dirty="0">
                <a:effectLst/>
                <a:latin typeface="Times New Roman" panose="02020603050405020304" pitchFamily="18" charset="0"/>
                <a:ea typeface="Times New Roman" panose="02020603050405020304" pitchFamily="18" charset="0"/>
              </a:rPr>
              <a:t>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 </a:t>
            </a:r>
            <a:endParaRPr lang="en-GB" sz="1200" dirty="0">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 • </a:t>
            </a:r>
            <a:endParaRPr lang="en-GB" sz="1200" dirty="0">
              <a:latin typeface="Times New Roman" panose="02020603050405020304" pitchFamily="18" charset="0"/>
              <a:ea typeface="Times New Roman" panose="02020603050405020304" pitchFamily="18" charset="0"/>
            </a:endParaRPr>
          </a:p>
          <a:p>
            <a:pPr algn="ctr">
              <a:lnSpc>
                <a:spcPct val="127000"/>
              </a:lnSpc>
            </a:pPr>
            <a:endParaRPr lang="en-GB" sz="1200" dirty="0">
              <a:effectLst/>
              <a:latin typeface="Times New Roman" panose="02020603050405020304" pitchFamily="18" charset="0"/>
              <a:ea typeface="Times New Roman" panose="02020603050405020304" pitchFamily="18" charset="0"/>
            </a:endParaRP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PRICE</a:t>
            </a:r>
            <a:r>
              <a:rPr lang="en-GB" sz="1200" dirty="0">
                <a:solidFill>
                  <a:srgbClr val="0048FF"/>
                </a:solidFill>
                <a:effectLst/>
                <a:latin typeface="HelveticaNeueLT-Roman"/>
                <a:ea typeface="Times New Roman" panose="02020603050405020304" pitchFamily="18" charset="0"/>
                <a:cs typeface="HelveticaNeueLT-Roman"/>
              </a:rPr>
              <a:t> </a:t>
            </a:r>
            <a:r>
              <a:rPr lang="en-GB" sz="1900">
                <a:solidFill>
                  <a:srgbClr val="000000"/>
                </a:solidFill>
                <a:effectLst/>
                <a:latin typeface="HelveticaNeueLT-Roman"/>
                <a:ea typeface="Times New Roman" panose="02020603050405020304" pitchFamily="18" charset="0"/>
                <a:cs typeface="HelveticaNeueLT-Roman"/>
              </a:rPr>
              <a:t>£530,000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effectLst/>
                <a:latin typeface="HelveticaNeueLT-Roman"/>
                <a:ea typeface="Times New Roman" panose="02020603050405020304" pitchFamily="18" charset="0"/>
                <a:cs typeface="HelveticaNeueLT-Roman"/>
              </a:rPr>
              <a:t>Freehold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dirty="0">
                <a:solidFill>
                  <a:srgbClr val="FFFFFF"/>
                </a:solidFill>
                <a:latin typeface="HelveticaNeueLT-Medium"/>
                <a:ea typeface="Times New Roman" panose="02020603050405020304" pitchFamily="18" charset="0"/>
              </a:rPr>
              <a:t>4 Ashleigh Road, Exmouth, EX8 2JY</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1032" name="Picture 8">
            <a:extLst>
              <a:ext uri="{FF2B5EF4-FFF2-40B4-BE49-F238E27FC236}">
                <a16:creationId xmlns:a16="http://schemas.microsoft.com/office/drawing/2014/main" id="{F2892652-BC76-63FA-EA06-C4FB5D05D4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3339" y="3110482"/>
            <a:ext cx="3124148" cy="218489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7AC319E0-B511-5C54-A8C4-C56FAB6F49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2290" y="3110481"/>
            <a:ext cx="3124148" cy="22354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DAECD5E8-E9FC-5DC9-BF52-C4B88B9683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3338" y="5494138"/>
            <a:ext cx="3118453" cy="2134032"/>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A311FFAF-7CF8-EB32-9C73-7A2A03CA352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2290" y="5453589"/>
            <a:ext cx="3124148" cy="2174582"/>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4E8912C0-291A-A19A-0165-53435AC295E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32395" y="7691317"/>
            <a:ext cx="3124148" cy="194109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4036C84E-4BEB-0596-902C-17CDD612DC1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45620" y="2605212"/>
            <a:ext cx="6330391" cy="446521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160367AE-0F0A-5C4B-6017-AD3BDDF70F0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3338" y="507078"/>
            <a:ext cx="3118453" cy="249341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a:extLst>
              <a:ext uri="{FF2B5EF4-FFF2-40B4-BE49-F238E27FC236}">
                <a16:creationId xmlns:a16="http://schemas.microsoft.com/office/drawing/2014/main" id="{C04AFEB1-7ADE-BEEF-A2E1-BBAA36DC5C5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16594" y="507079"/>
            <a:ext cx="3118453" cy="2493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8758981"/>
          </a:xfrm>
          <a:prstGeom prst="rect">
            <a:avLst/>
          </a:prstGeom>
          <a:noFill/>
        </p:spPr>
        <p:txBody>
          <a:bodyPr wrap="square" rtlCol="0">
            <a:spAutoFit/>
          </a:bodyPr>
          <a:lstStyle/>
          <a:p>
            <a:pPr algn="ctr"/>
            <a:r>
              <a:rPr lang="en-GB" sz="1400" b="1" dirty="0">
                <a:solidFill>
                  <a:srgbClr val="333333"/>
                </a:solidFill>
                <a:effectLst/>
                <a:ea typeface="Times New Roman" panose="02020603050405020304" pitchFamily="18" charset="0"/>
                <a:cs typeface="Helvetica-Bold"/>
              </a:rPr>
              <a:t>4 </a:t>
            </a:r>
            <a:r>
              <a:rPr lang="en-GB" sz="1400" b="1" dirty="0" err="1">
                <a:solidFill>
                  <a:srgbClr val="333333"/>
                </a:solidFill>
                <a:effectLst/>
                <a:ea typeface="Times New Roman" panose="02020603050405020304" pitchFamily="18" charset="0"/>
                <a:cs typeface="Helvetica-Bold"/>
              </a:rPr>
              <a:t>AshleighRoad</a:t>
            </a:r>
            <a:r>
              <a:rPr lang="en-GB" sz="1400" b="1" dirty="0">
                <a:solidFill>
                  <a:srgbClr val="333333"/>
                </a:solidFill>
                <a:effectLst/>
                <a:ea typeface="Times New Roman" panose="02020603050405020304" pitchFamily="18" charset="0"/>
                <a:cs typeface="Helvetica-Bold"/>
              </a:rPr>
              <a:t> Exmouth, EX8 2JY</a:t>
            </a:r>
          </a:p>
          <a:p>
            <a:pPr algn="ctr"/>
            <a:endParaRPr lang="en-GB" sz="1200" dirty="0">
              <a:solidFill>
                <a:srgbClr val="333333"/>
              </a:solidFill>
              <a:effectLst/>
              <a:ea typeface="Times New Roman" panose="02020603050405020304" pitchFamily="18" charset="0"/>
              <a:cs typeface="Helvetica" panose="020B0604020202020204" pitchFamily="34" charset="0"/>
            </a:endParaRPr>
          </a:p>
          <a:p>
            <a:r>
              <a:rPr lang="en-GB" sz="1200" b="1" dirty="0"/>
              <a:t>THE ACCOMMODATION COMPRISES: </a:t>
            </a:r>
            <a:r>
              <a:rPr lang="en-GB" sz="1200" dirty="0"/>
              <a:t>uPVC wood effect front door:</a:t>
            </a:r>
            <a:br>
              <a:rPr lang="en-GB" sz="1200" dirty="0"/>
            </a:br>
            <a:br>
              <a:rPr lang="en-GB" sz="1200" dirty="0"/>
            </a:br>
            <a:r>
              <a:rPr lang="en-GB" sz="1200" b="1" dirty="0"/>
              <a:t>ENTRANCE PORCH: </a:t>
            </a:r>
            <a:r>
              <a:rPr lang="en-GB" sz="1200" dirty="0"/>
              <a:t>Glass panelled door to:</a:t>
            </a:r>
            <a:br>
              <a:rPr lang="en-GB" sz="1200" dirty="0"/>
            </a:br>
            <a:br>
              <a:rPr lang="en-GB" sz="1200" dirty="0"/>
            </a:br>
            <a:r>
              <a:rPr lang="en-GB" sz="1200" b="1" dirty="0"/>
              <a:t>RECEPTION HALL: </a:t>
            </a:r>
            <a:r>
              <a:rPr lang="en-GB" sz="1200" dirty="0"/>
              <a:t>Stain glass window to side aspect; stairs to first floor landing with understairs cupboard housing meters; telephone point.</a:t>
            </a:r>
            <a:br>
              <a:rPr lang="en-GB" sz="1200" dirty="0"/>
            </a:br>
            <a:br>
              <a:rPr lang="en-GB" sz="1200" dirty="0"/>
            </a:br>
            <a:r>
              <a:rPr lang="en-GB" sz="1200" b="1" dirty="0"/>
              <a:t>CLOAKROOM/WC: </a:t>
            </a:r>
            <a:r>
              <a:rPr lang="en-GB" sz="1200" dirty="0"/>
              <a:t>Wash hand basin; WC; window with pattern glass.</a:t>
            </a:r>
            <a:br>
              <a:rPr lang="en-GB" sz="1200" dirty="0"/>
            </a:br>
            <a:br>
              <a:rPr lang="en-GB" sz="1200" dirty="0"/>
            </a:br>
            <a:r>
              <a:rPr lang="en-GB" sz="1200" b="1" dirty="0"/>
              <a:t>LOUNGE:</a:t>
            </a:r>
            <a:r>
              <a:rPr lang="en-GB" sz="1200" dirty="0"/>
              <a:t> 6.71m x 3.66m (22'0" x 12'0") Double glazed bay window to front aspect; wood burner stove housed in fire surround; television point; built in cupboards; picture rail; double doors to:</a:t>
            </a:r>
            <a:br>
              <a:rPr lang="en-GB" sz="1200" dirty="0"/>
            </a:br>
            <a:br>
              <a:rPr lang="en-GB" sz="1200" dirty="0"/>
            </a:br>
            <a:r>
              <a:rPr lang="en-GB" sz="1200" b="1" dirty="0"/>
              <a:t>OPEN PLAN DINING ROOM/KITCHEN:</a:t>
            </a:r>
            <a:br>
              <a:rPr lang="en-GB" sz="1200" dirty="0"/>
            </a:br>
            <a:br>
              <a:rPr lang="en-GB" sz="1200" dirty="0"/>
            </a:br>
            <a:r>
              <a:rPr lang="en-GB" sz="1200" b="1" dirty="0"/>
              <a:t>DINING ROOM: </a:t>
            </a:r>
            <a:r>
              <a:rPr lang="en-GB" sz="1200" dirty="0"/>
              <a:t>3.96m x 2.92m (13'0" x 9'7") Double glazed window to rear garden; double glazed double doors to outside; archway to:</a:t>
            </a:r>
            <a:br>
              <a:rPr lang="en-GB" sz="1200" dirty="0"/>
            </a:br>
            <a:br>
              <a:rPr lang="en-GB" sz="1200" dirty="0"/>
            </a:br>
            <a:r>
              <a:rPr lang="en-GB" sz="1200" b="1" dirty="0"/>
              <a:t>KITCHEN: </a:t>
            </a:r>
            <a:r>
              <a:rPr lang="en-GB" sz="1200" dirty="0"/>
              <a:t>5.31m x 2.03m (17'5" x 6'8") Fitted with pattern worktop surfaces with splash backs; cupboards and drawer units; inset single drainer sink unit; wall mounted cupboards; fitted Flavel Aspen 100 cooker with stainless steel back and matching chimney style extractor over; double glazed window and door to outside; recess ceiling spotlighting; space for fridge freezer; plumbing for an automatic washing machine; modern boiler housed in kitchen unit.</a:t>
            </a:r>
            <a:br>
              <a:rPr lang="en-GB" sz="1200" dirty="0"/>
            </a:br>
            <a:br>
              <a:rPr lang="en-GB" sz="1200" dirty="0"/>
            </a:br>
            <a:r>
              <a:rPr lang="en-GB" sz="1200" b="1" dirty="0"/>
              <a:t>FIRST FLOOR LANDING: </a:t>
            </a:r>
            <a:r>
              <a:rPr lang="en-GB" sz="1200" dirty="0"/>
              <a:t>Double glazed window to side aspect with pattern glass; radiator; stairs to second floor landing; doors to:</a:t>
            </a:r>
            <a:br>
              <a:rPr lang="en-GB" sz="1200" dirty="0"/>
            </a:br>
            <a:br>
              <a:rPr lang="en-GB" sz="1200" dirty="0"/>
            </a:br>
            <a:r>
              <a:rPr lang="en-GB" sz="1200" b="1" dirty="0"/>
              <a:t>BEDROOM ONE: </a:t>
            </a:r>
            <a:r>
              <a:rPr lang="en-GB" sz="1200" dirty="0"/>
              <a:t>4.44m x 3.63m (14'7" x 11'11") Double glazed bay window to front aspect with views towards the estuary and coastline; radiator; two built-in cupboards.</a:t>
            </a:r>
            <a:br>
              <a:rPr lang="en-GB" sz="1200" dirty="0"/>
            </a:br>
            <a:br>
              <a:rPr lang="en-GB" sz="1200" dirty="0"/>
            </a:br>
            <a:r>
              <a:rPr lang="en-GB" sz="1200" b="1" dirty="0"/>
              <a:t>BEDROOM TWO:</a:t>
            </a:r>
            <a:r>
              <a:rPr lang="en-GB" sz="1200" dirty="0"/>
              <a:t> 3.61m x 2.67m (11'10" x 8'9") Double glazed window to rear aspect; radiator; built-in cupboard.</a:t>
            </a:r>
            <a:br>
              <a:rPr lang="en-GB" sz="1200" dirty="0"/>
            </a:br>
            <a:br>
              <a:rPr lang="en-GB" sz="1200" dirty="0"/>
            </a:br>
            <a:r>
              <a:rPr lang="en-GB" sz="1200" b="1" dirty="0"/>
              <a:t>BEDROOM THREE: </a:t>
            </a:r>
            <a:r>
              <a:rPr lang="en-GB" sz="1200" dirty="0"/>
              <a:t>2.34m x 1.96m (7'8" x 6'5") Double glazed window to front with estuary views; radiator.</a:t>
            </a:r>
            <a:br>
              <a:rPr lang="en-GB" sz="1200" dirty="0"/>
            </a:br>
            <a:br>
              <a:rPr lang="en-GB" sz="1200" dirty="0"/>
            </a:br>
            <a:r>
              <a:rPr lang="en-GB" sz="1200" b="1" dirty="0"/>
              <a:t>BATHROOM/WC:</a:t>
            </a:r>
            <a:r>
              <a:rPr lang="en-GB" sz="1200" dirty="0"/>
              <a:t> 4.85m x 1.98m (15'11" x 6'6") A super sized room with whirlpool bath; bidet; wash hand basin with mirror and light over; WC with push button flush; large shower cubicle with Mira shower; ceiling spotlighting; double glazed window with pattern glass; chrome heated towel rail; mirror fronted medicine cabinet.</a:t>
            </a:r>
            <a:br>
              <a:rPr lang="en-GB" sz="1200" dirty="0"/>
            </a:br>
            <a:br>
              <a:rPr lang="en-GB" sz="1200" dirty="0"/>
            </a:br>
            <a:r>
              <a:rPr lang="en-GB" sz="1200" b="1" dirty="0"/>
              <a:t>SECOND FLOOR LANDING: </a:t>
            </a:r>
            <a:r>
              <a:rPr lang="en-GB" sz="1200" dirty="0"/>
              <a:t>Double glazed window to side aspect; door to:</a:t>
            </a:r>
            <a:br>
              <a:rPr lang="en-GB" sz="1200" dirty="0"/>
            </a:br>
            <a:br>
              <a:rPr lang="en-GB" sz="1400" dirty="0"/>
            </a:br>
            <a:r>
              <a:rPr lang="en-GB" sz="1200" b="1" dirty="0"/>
              <a:t>BEDROOM FOUR:</a:t>
            </a:r>
            <a:r>
              <a:rPr lang="en-GB" sz="1200" dirty="0"/>
              <a:t> 5.08m x 4.72m (16'8" x 15'6") A wonderful dual aspect room with double glazed windows boasting views to the estuary, coastline, </a:t>
            </a:r>
            <a:r>
              <a:rPr lang="en-GB" sz="1200" dirty="0" err="1"/>
              <a:t>Phear</a:t>
            </a:r>
            <a:r>
              <a:rPr lang="en-GB" sz="1200" dirty="0"/>
              <a:t> park and across the town; radiator; eaves storage space.</a:t>
            </a:r>
            <a:br>
              <a:rPr lang="en-GB" sz="1200" dirty="0"/>
            </a:br>
            <a:br>
              <a:rPr lang="en-GB" sz="1200" dirty="0"/>
            </a:br>
            <a:r>
              <a:rPr lang="en-GB" sz="1200" b="1" dirty="0"/>
              <a:t>EN-SUITE WETROOM:</a:t>
            </a:r>
            <a:r>
              <a:rPr lang="en-GB" sz="1200" dirty="0"/>
              <a:t> 2.24m x 1.7m (7'4" x 5'7") Shower area and Mira shower; vanity wash hand basin with mirror fronted medicine cabinet; WC; part tiled walls; radiator; double glazed window; tiled splash back areas.</a:t>
            </a:r>
            <a:br>
              <a:rPr lang="en-GB" sz="1200" dirty="0"/>
            </a:br>
            <a:br>
              <a:rPr lang="en-GB" sz="1400" dirty="0"/>
            </a:br>
            <a:endParaRPr lang="en-GB" sz="1400" dirty="0">
              <a:solidFill>
                <a:srgbClr val="333333"/>
              </a:solidFill>
              <a:effectLst/>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9517990"/>
          </a:xfrm>
          <a:prstGeom prst="rect">
            <a:avLst/>
          </a:prstGeom>
          <a:noFill/>
        </p:spPr>
        <p:txBody>
          <a:bodyPr wrap="square" rtlCol="0">
            <a:spAutoFit/>
          </a:bodyPr>
          <a:lstStyle/>
          <a:p>
            <a:r>
              <a:rPr lang="en-GB" sz="1200" b="1" dirty="0"/>
              <a:t>OUTSIDE: </a:t>
            </a:r>
            <a:r>
              <a:rPr lang="en-GB" sz="1200" dirty="0"/>
              <a:t>Pillared entrance to a large drive and turning area providing ample parking with steps up to a patio terrace area giving access to the property. Garage with up and over door. Side gates to either side of the property leading to the rear garden. The rear garden is of good size with lawn garden, mature flower and shrub beds, outside power sockets, outside lighting and outside tap.  Decorative store area.</a:t>
            </a:r>
            <a:br>
              <a:rPr lang="en-GB" sz="1200" dirty="0"/>
            </a:br>
            <a:endParaRPr lang="en-GB" sz="1200" dirty="0"/>
          </a:p>
          <a:p>
            <a:endParaRPr lang="en-GB" sz="1200" dirty="0"/>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00" dirty="0">
              <a:latin typeface="Times New Roman" panose="02020603050405020304" pitchFamily="18" charset="0"/>
              <a:ea typeface="Times New Roman" panose="02020603050405020304" pitchFamily="18" charset="0"/>
            </a:endParaRPr>
          </a:p>
          <a:p>
            <a:endParaRPr lang="en-GB" sz="1200" dirty="0">
              <a:effectLst/>
              <a:latin typeface="Times New Roman" panose="02020603050405020304" pitchFamily="18" charset="0"/>
              <a:ea typeface="Times New Roman" panose="02020603050405020304" pitchFamily="18" charset="0"/>
            </a:endParaRPr>
          </a:p>
          <a:p>
            <a:endParaRPr lang="en-GB" sz="1250" dirty="0">
              <a:effectLst/>
              <a:latin typeface="Times New Roman" panose="02020603050405020304" pitchFamily="18" charset="0"/>
              <a:ea typeface="Times New Roman" panose="02020603050405020304" pitchFamily="18" charset="0"/>
            </a:endParaRPr>
          </a:p>
        </p:txBody>
      </p:sp>
      <p:pic>
        <p:nvPicPr>
          <p:cNvPr id="1028" name="Picture 4">
            <a:extLst>
              <a:ext uri="{FF2B5EF4-FFF2-40B4-BE49-F238E27FC236}">
                <a16:creationId xmlns:a16="http://schemas.microsoft.com/office/drawing/2014/main" id="{0C274BB6-595E-0952-8CB1-7DABBC6CA7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3393" y="2418080"/>
            <a:ext cx="6193509" cy="35883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228</TotalTime>
  <Words>896</Words>
  <Application>Microsoft Office PowerPoint</Application>
  <PresentationFormat>Custom</PresentationFormat>
  <Paragraphs>99</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vt:lpstr>
      <vt:lpstr>Calibri</vt:lpstr>
      <vt:lpstr>Calibri Light</vt:lpstr>
      <vt:lpstr>Frutiger LT Std 55 Roman</vt:lpstr>
      <vt:lpstr>Helvetica</vt:lpstr>
      <vt:lpstr>Helvetica </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Exmouth Office Exmouth</cp:lastModifiedBy>
  <cp:revision>23</cp:revision>
  <cp:lastPrinted>2024-02-27T10:55:36Z</cp:lastPrinted>
  <dcterms:created xsi:type="dcterms:W3CDTF">2023-03-19T13:39:10Z</dcterms:created>
  <dcterms:modified xsi:type="dcterms:W3CDTF">2024-10-15T15:32:23Z</dcterms:modified>
</cp:coreProperties>
</file>